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4" r:id="rId5"/>
    <p:sldId id="265" r:id="rId6"/>
    <p:sldId id="263" r:id="rId7"/>
    <p:sldId id="266" r:id="rId8"/>
    <p:sldId id="268" r:id="rId9"/>
    <p:sldId id="267" r:id="rId10"/>
    <p:sldId id="269" r:id="rId11"/>
    <p:sldId id="262" r:id="rId12"/>
    <p:sldId id="261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60" d="100"/>
          <a:sy n="60" d="100"/>
        </p:scale>
        <p:origin x="-78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r>
              <a:rPr lang="es-MX" dirty="0" smtClean="0"/>
              <a:t>Trinomio cuadrado perfecto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909243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Montiel Hernández Justo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Fabián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8200" y="2045916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err="1" smtClean="0"/>
              <a:t>Precálculo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/>
          <p:nvPr/>
        </p:nvSpPr>
        <p:spPr>
          <a:xfrm>
            <a:off x="120826" y="358785"/>
            <a:ext cx="869964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Una explicación geométrica se puede observar en la siguiente figura. Siendo a y b cualquier valor algebraico positivo o negativo, a los cuales se le aplica la regla de la multiplicación de polinomios.</a:t>
            </a:r>
            <a:endParaRPr lang="es-MX" sz="3200" dirty="0"/>
          </a:p>
        </p:txBody>
      </p:sp>
      <p:grpSp>
        <p:nvGrpSpPr>
          <p:cNvPr id="74" name="73 Grupo"/>
          <p:cNvGrpSpPr/>
          <p:nvPr/>
        </p:nvGrpSpPr>
        <p:grpSpPr>
          <a:xfrm>
            <a:off x="407288" y="2912508"/>
            <a:ext cx="7765112" cy="2820748"/>
            <a:chOff x="371284" y="2792254"/>
            <a:chExt cx="7765112" cy="2820748"/>
          </a:xfrm>
        </p:grpSpPr>
        <p:grpSp>
          <p:nvGrpSpPr>
            <p:cNvPr id="45" name="44 Grupo"/>
            <p:cNvGrpSpPr/>
            <p:nvPr/>
          </p:nvGrpSpPr>
          <p:grpSpPr>
            <a:xfrm>
              <a:off x="371284" y="2792254"/>
              <a:ext cx="2725749" cy="2820748"/>
              <a:chOff x="971600" y="1048519"/>
              <a:chExt cx="2725749" cy="2820748"/>
            </a:xfrm>
          </p:grpSpPr>
          <p:sp>
            <p:nvSpPr>
              <p:cNvPr id="8" name="7 Rectángulo"/>
              <p:cNvSpPr/>
              <p:nvPr/>
            </p:nvSpPr>
            <p:spPr>
              <a:xfrm>
                <a:off x="1537109" y="1054992"/>
                <a:ext cx="2160240" cy="2157984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6" name="5 Rectángulo"/>
              <p:cNvSpPr/>
              <p:nvPr/>
            </p:nvSpPr>
            <p:spPr>
              <a:xfrm>
                <a:off x="3157289" y="1594488"/>
                <a:ext cx="540060" cy="161848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" name="3 Rectángulo"/>
              <p:cNvSpPr/>
              <p:nvPr/>
            </p:nvSpPr>
            <p:spPr>
              <a:xfrm>
                <a:off x="1537109" y="1594488"/>
                <a:ext cx="1620180" cy="161848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" name="4 Rectángulo"/>
              <p:cNvSpPr/>
              <p:nvPr/>
            </p:nvSpPr>
            <p:spPr>
              <a:xfrm>
                <a:off x="3155597" y="1048519"/>
                <a:ext cx="540060" cy="53949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cxnSp>
            <p:nvCxnSpPr>
              <p:cNvPr id="17" name="16 Conector recto de flecha"/>
              <p:cNvCxnSpPr/>
              <p:nvPr/>
            </p:nvCxnSpPr>
            <p:spPr>
              <a:xfrm>
                <a:off x="1522272" y="3397149"/>
                <a:ext cx="162018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17 Conector recto de flecha"/>
              <p:cNvCxnSpPr/>
              <p:nvPr/>
            </p:nvCxnSpPr>
            <p:spPr>
              <a:xfrm>
                <a:off x="3157289" y="3397149"/>
                <a:ext cx="540060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19 Conector recto"/>
              <p:cNvCxnSpPr/>
              <p:nvPr/>
            </p:nvCxnSpPr>
            <p:spPr>
              <a:xfrm>
                <a:off x="3157289" y="3231629"/>
                <a:ext cx="0" cy="30953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>
                <a:off x="1537109" y="3242381"/>
                <a:ext cx="0" cy="30953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22 Conector recto"/>
              <p:cNvCxnSpPr/>
              <p:nvPr/>
            </p:nvCxnSpPr>
            <p:spPr>
              <a:xfrm>
                <a:off x="3697349" y="3231629"/>
                <a:ext cx="0" cy="30953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23 CuadroTexto"/>
              <p:cNvSpPr txBox="1"/>
              <p:nvPr/>
            </p:nvSpPr>
            <p:spPr>
              <a:xfrm>
                <a:off x="2185181" y="3469157"/>
                <a:ext cx="29858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 smtClean="0"/>
                  <a:t>a</a:t>
                </a:r>
                <a:endParaRPr lang="es-ES" sz="2000" b="1" dirty="0"/>
              </a:p>
            </p:txBody>
          </p:sp>
          <p:sp>
            <p:nvSpPr>
              <p:cNvPr id="25" name="24 CuadroTexto"/>
              <p:cNvSpPr txBox="1"/>
              <p:nvPr/>
            </p:nvSpPr>
            <p:spPr>
              <a:xfrm>
                <a:off x="3337309" y="3469157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/>
                  <a:t>b</a:t>
                </a:r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2185181" y="2060848"/>
                <a:ext cx="4320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 smtClean="0"/>
                  <a:t>a</a:t>
                </a:r>
                <a:r>
                  <a:rPr lang="es-ES" sz="2000" b="1" baseline="30000" dirty="0" smtClean="0"/>
                  <a:t>2</a:t>
                </a:r>
                <a:endParaRPr lang="es-ES" sz="2000" b="1" dirty="0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>
                <a:off x="3202294" y="1137176"/>
                <a:ext cx="43204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/>
                  <a:t>b</a:t>
                </a:r>
                <a:r>
                  <a:rPr lang="es-ES" sz="2000" b="1" baseline="30000" dirty="0" smtClean="0"/>
                  <a:t>2</a:t>
                </a:r>
                <a:endParaRPr lang="es-ES" sz="2000" b="1" dirty="0"/>
              </a:p>
            </p:txBody>
          </p:sp>
          <p:sp>
            <p:nvSpPr>
              <p:cNvPr id="30" name="29 CuadroTexto"/>
              <p:cNvSpPr txBox="1"/>
              <p:nvPr/>
            </p:nvSpPr>
            <p:spPr>
              <a:xfrm>
                <a:off x="3193293" y="2092786"/>
                <a:ext cx="4500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 smtClean="0"/>
                  <a:t>a</a:t>
                </a:r>
                <a:r>
                  <a:rPr lang="es-ES" sz="2000" b="1" dirty="0"/>
                  <a:t>b</a:t>
                </a:r>
              </a:p>
            </p:txBody>
          </p:sp>
          <p:sp>
            <p:nvSpPr>
              <p:cNvPr id="35" name="34 Rectángulo"/>
              <p:cNvSpPr/>
              <p:nvPr/>
            </p:nvSpPr>
            <p:spPr>
              <a:xfrm rot="5400000">
                <a:off x="2076323" y="512716"/>
                <a:ext cx="540060" cy="161848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>
                <a:off x="2113173" y="1121905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 smtClean="0"/>
                  <a:t>a</a:t>
                </a:r>
                <a:r>
                  <a:rPr lang="es-ES" sz="2000" b="1" dirty="0"/>
                  <a:t>b</a:t>
                </a:r>
              </a:p>
            </p:txBody>
          </p:sp>
          <p:cxnSp>
            <p:nvCxnSpPr>
              <p:cNvPr id="14" name="13 Conector recto"/>
              <p:cNvCxnSpPr/>
              <p:nvPr/>
            </p:nvCxnSpPr>
            <p:spPr>
              <a:xfrm flipH="1">
                <a:off x="1259632" y="3212976"/>
                <a:ext cx="262640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36 Conector recto"/>
              <p:cNvCxnSpPr/>
              <p:nvPr/>
            </p:nvCxnSpPr>
            <p:spPr>
              <a:xfrm flipH="1">
                <a:off x="1259632" y="1595562"/>
                <a:ext cx="262640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37 Conector recto"/>
              <p:cNvCxnSpPr/>
              <p:nvPr/>
            </p:nvCxnSpPr>
            <p:spPr>
              <a:xfrm flipH="1">
                <a:off x="1259632" y="1054992"/>
                <a:ext cx="262640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38 Conector recto de flecha"/>
              <p:cNvCxnSpPr/>
              <p:nvPr/>
            </p:nvCxnSpPr>
            <p:spPr>
              <a:xfrm>
                <a:off x="1390952" y="1595562"/>
                <a:ext cx="0" cy="1617414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 de flecha"/>
              <p:cNvCxnSpPr/>
              <p:nvPr/>
            </p:nvCxnSpPr>
            <p:spPr>
              <a:xfrm>
                <a:off x="1390952" y="1054992"/>
                <a:ext cx="0" cy="533023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1007602" y="2204214"/>
                <a:ext cx="29858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 smtClean="0"/>
                  <a:t>a</a:t>
                </a:r>
                <a:endParaRPr lang="es-ES" sz="2000" b="1" dirty="0"/>
              </a:p>
            </p:txBody>
          </p:sp>
          <p:sp>
            <p:nvSpPr>
              <p:cNvPr id="44" name="43 CuadroTexto"/>
              <p:cNvSpPr txBox="1"/>
              <p:nvPr/>
            </p:nvSpPr>
            <p:spPr>
              <a:xfrm>
                <a:off x="971600" y="1121905"/>
                <a:ext cx="216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2000" b="1" dirty="0"/>
                  <a:t>b</a:t>
                </a:r>
              </a:p>
            </p:txBody>
          </p:sp>
        </p:grpSp>
        <p:sp>
          <p:nvSpPr>
            <p:cNvPr id="49" name="48 Rectángulo"/>
            <p:cNvSpPr/>
            <p:nvPr/>
          </p:nvSpPr>
          <p:spPr>
            <a:xfrm>
              <a:off x="3775185" y="2988039"/>
              <a:ext cx="1620180" cy="161848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0" name="49 Rectángulo"/>
            <p:cNvSpPr/>
            <p:nvPr/>
          </p:nvSpPr>
          <p:spPr>
            <a:xfrm>
              <a:off x="7596336" y="3645761"/>
              <a:ext cx="540060" cy="53949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4369251" y="47190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 smtClean="0"/>
                <a:t>a</a:t>
              </a:r>
              <a:r>
                <a:rPr lang="es-ES" sz="2000" b="1" baseline="30000" dirty="0" smtClean="0"/>
                <a:t>2</a:t>
              </a:r>
              <a:endParaRPr lang="es-ES" sz="2000" b="1" dirty="0"/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7682280" y="471909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/>
                <a:t>b</a:t>
              </a:r>
              <a:r>
                <a:rPr lang="es-ES" sz="2000" b="1" baseline="30000" dirty="0" smtClean="0"/>
                <a:t>2</a:t>
              </a:r>
              <a:endParaRPr lang="es-ES" sz="2000" b="1" dirty="0"/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6246186" y="4719092"/>
              <a:ext cx="6300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 smtClean="0"/>
                <a:t>2ab</a:t>
              </a:r>
              <a:endParaRPr lang="es-ES" sz="2000" b="1" dirty="0"/>
            </a:p>
          </p:txBody>
        </p:sp>
        <p:sp>
          <p:nvSpPr>
            <p:cNvPr id="48" name="47 Rectángulo"/>
            <p:cNvSpPr/>
            <p:nvPr/>
          </p:nvSpPr>
          <p:spPr>
            <a:xfrm>
              <a:off x="5976156" y="2965696"/>
              <a:ext cx="540060" cy="161848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 smtClean="0"/>
                <a:t>   </a:t>
              </a:r>
              <a:endParaRPr lang="es-MX" dirty="0"/>
            </a:p>
          </p:txBody>
        </p:sp>
        <p:sp>
          <p:nvSpPr>
            <p:cNvPr id="61" name="60 Rectángulo"/>
            <p:cNvSpPr/>
            <p:nvPr/>
          </p:nvSpPr>
          <p:spPr>
            <a:xfrm>
              <a:off x="6624228" y="2962640"/>
              <a:ext cx="540060" cy="161848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5538831" y="4719092"/>
              <a:ext cx="3293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 smtClean="0"/>
                <a:t>±</a:t>
              </a:r>
              <a:endParaRPr lang="es-ES" sz="2000" b="1" dirty="0"/>
            </a:p>
          </p:txBody>
        </p:sp>
        <p:sp>
          <p:nvSpPr>
            <p:cNvPr id="72" name="71 CuadroTexto"/>
            <p:cNvSpPr txBox="1"/>
            <p:nvPr/>
          </p:nvSpPr>
          <p:spPr>
            <a:xfrm>
              <a:off x="7298834" y="4740774"/>
              <a:ext cx="3293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b="1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81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 smtClean="0"/>
              <a:t>Anfossi A., Álgebra, Editorial Progreso, decima edicion.</a:t>
            </a:r>
            <a:endParaRPr lang="it-IT" sz="2800" dirty="0"/>
          </a:p>
          <a:p>
            <a:pPr algn="just"/>
            <a:endParaRPr lang="it-IT" sz="1050" dirty="0" smtClean="0"/>
          </a:p>
          <a:p>
            <a:pPr algn="just"/>
            <a:r>
              <a:rPr lang="es-MX" sz="2800" dirty="0" err="1" smtClean="0"/>
              <a:t>Zill</a:t>
            </a:r>
            <a:r>
              <a:rPr lang="es-MX" sz="2800" dirty="0" smtClean="0"/>
              <a:t> </a:t>
            </a:r>
            <a:r>
              <a:rPr lang="es-MX" sz="2800" dirty="0"/>
              <a:t>D</a:t>
            </a:r>
            <a:r>
              <a:rPr lang="es-MX" sz="2800" dirty="0" smtClean="0"/>
              <a:t>. G</a:t>
            </a:r>
            <a:r>
              <a:rPr lang="es-MX" sz="2800" dirty="0"/>
              <a:t>., </a:t>
            </a:r>
            <a:r>
              <a:rPr lang="it-IT" sz="2800" dirty="0" smtClean="0"/>
              <a:t>Algebra, trigonometria y geometria analitica, Editorial </a:t>
            </a:r>
            <a:r>
              <a:rPr lang="es-MX" sz="2800" dirty="0" err="1" smtClean="0"/>
              <a:t>Mcgraw</a:t>
            </a:r>
            <a:r>
              <a:rPr lang="es-MX" sz="2800" dirty="0" smtClean="0"/>
              <a:t> Hill </a:t>
            </a:r>
            <a:r>
              <a:rPr lang="es-MX" sz="2800" dirty="0" err="1" smtClean="0"/>
              <a:t>Higher</a:t>
            </a:r>
            <a:r>
              <a:rPr lang="es-MX" sz="2800" dirty="0"/>
              <a:t> </a:t>
            </a:r>
            <a:r>
              <a:rPr lang="es-MX" sz="2800" dirty="0" err="1" smtClean="0"/>
              <a:t>Education</a:t>
            </a:r>
            <a:r>
              <a:rPr lang="es-MX" sz="2800" dirty="0" smtClean="0"/>
              <a:t>, tercera edición. </a:t>
            </a:r>
          </a:p>
          <a:p>
            <a:pPr algn="just"/>
            <a:endParaRPr lang="es-MX" sz="1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/>
              <a:t>Allen R. A., Algebra Intermedia, Editorial Pearson, séptima edición.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MX" dirty="0"/>
              <a:t>Trinomio cuadrado perfecto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1338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sz="29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MX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este material se presenta la definición de la trinomio cuadrado perfecto, así como el proceso matemático a través del cual se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obtiene.</a:t>
            </a:r>
            <a:endParaRPr lang="es-MX" sz="2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9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presents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the perfect square trinomial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definition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and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mathematical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getting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9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Algebraic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expression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square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root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perfect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square trinomial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b="1" dirty="0" smtClean="0">
                <a:latin typeface="Arial" pitchFamily="34" charset="0"/>
                <a:cs typeface="Arial" pitchFamily="34" charset="0"/>
              </a:rPr>
              <a:t>Definición de </a:t>
            </a:r>
            <a:r>
              <a:rPr lang="es-MX" sz="4000" b="1" dirty="0">
                <a:latin typeface="Arial" pitchFamily="34" charset="0"/>
                <a:cs typeface="Arial" pitchFamily="34" charset="0"/>
              </a:rPr>
              <a:t>trinomio cuadrado perfecto</a:t>
            </a:r>
            <a:r>
              <a:rPr lang="es-MX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2420888"/>
            <a:ext cx="820891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Un</a:t>
            </a:r>
            <a:r>
              <a:rPr lang="es-MX" sz="3200" dirty="0"/>
              <a:t> trinomio cuadrado </a:t>
            </a:r>
            <a:r>
              <a:rPr lang="es-MX" sz="3200" dirty="0" smtClean="0"/>
              <a:t>perfecto </a:t>
            </a:r>
            <a:r>
              <a:rPr lang="es-MX" sz="3200" i="1" dirty="0" smtClean="0"/>
              <a:t>(TCP)</a:t>
            </a:r>
            <a:r>
              <a:rPr lang="es-MX" sz="3200" dirty="0"/>
              <a:t> </a:t>
            </a:r>
            <a:r>
              <a:rPr lang="es-MX" sz="3200" dirty="0" smtClean="0"/>
              <a:t>es una expresión algebraica de tres términos en el cual, </a:t>
            </a:r>
            <a:r>
              <a:rPr lang="es-MX" sz="3200" dirty="0"/>
              <a:t>dos de </a:t>
            </a:r>
            <a:r>
              <a:rPr lang="es-MX" sz="3200" dirty="0" smtClean="0"/>
              <a:t>ellos </a:t>
            </a:r>
            <a:r>
              <a:rPr lang="es-MX" sz="3200" dirty="0"/>
              <a:t>son cuadrados perfectos y el otro término es el doble producto de las bases de esos cuadrados</a:t>
            </a:r>
            <a:r>
              <a:rPr lang="es-MX" sz="3200" dirty="0" smtClean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3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2669483"/>
                <a:ext cx="6696744" cy="119156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3000" b="1" i="1" smtClean="0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MX" sz="3000" b="1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s-ES" sz="3000" b="1" i="1" smtClean="0">
                                  <a:latin typeface="Cambria Math"/>
                                  <a:cs typeface="Arial" pitchFamily="34" charset="0"/>
                                </a:rPr>
                                <m:t>𝒂</m:t>
                              </m:r>
                              <m:r>
                                <a:rPr lang="es-ES" sz="3000" b="1" i="1" smtClean="0"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a:rPr lang="es-ES" sz="3000" b="1" i="1" smtClean="0">
                                  <a:latin typeface="Cambria Math"/>
                                  <a:cs typeface="Arial" pitchFamily="34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s-ES" sz="3000" b="1" i="1" smtClean="0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es-MX" sz="30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𝒂𝒃</m:t>
                      </m:r>
                      <m:r>
                        <a:rPr lang="es-ES" sz="3000" b="1" i="0" smtClean="0">
                          <a:effectLst/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s-ES" sz="3000" b="1" i="1" smtClean="0">
                          <a:effectLst/>
                          <a:latin typeface="Cambria Math"/>
                          <a:cs typeface="Arial" pitchFamily="34" charset="0"/>
                        </a:rPr>
                        <m:t>𝒂𝒃</m:t>
                      </m:r>
                      <m:r>
                        <a:rPr lang="es-ES" sz="3000" b="1" i="1" smtClean="0">
                          <a:effectLst/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s-ES" sz="3000" b="1" i="1" smtClean="0">
                              <a:effectLst/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 smtClean="0">
                              <a:effectLst/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s-ES" sz="3000" b="1" i="1" smtClean="0">
                              <a:effectLst/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effectLst/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𝒂𝒃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MX" sz="30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MX" sz="30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MX" sz="34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MX" sz="3400" b="1" u="sng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MX" sz="34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MX" sz="3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2669483"/>
                <a:ext cx="6696744" cy="1191565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Rectángulo"/>
          <p:cNvSpPr/>
          <p:nvPr/>
        </p:nvSpPr>
        <p:spPr>
          <a:xfrm>
            <a:off x="395536" y="62359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/>
              <a:t>Un trinomio cuadrado perfecto </a:t>
            </a:r>
            <a:r>
              <a:rPr lang="es-ES" sz="3200" dirty="0" smtClean="0"/>
              <a:t>no es otra cosa, que el </a:t>
            </a:r>
            <a:r>
              <a:rPr lang="es-ES" sz="3200" dirty="0"/>
              <a:t>desarrollo de </a:t>
            </a:r>
            <a:r>
              <a:rPr lang="es-ES" sz="3200" dirty="0" smtClean="0"/>
              <a:t>un</a:t>
            </a:r>
            <a:r>
              <a:rPr lang="es-ES" sz="3200" dirty="0"/>
              <a:t> binomio al </a:t>
            </a:r>
            <a:r>
              <a:rPr lang="es-ES" sz="3200" dirty="0" smtClean="0"/>
              <a:t>cuadrado, ya sea como adición o sustracción.</a:t>
            </a:r>
            <a:endParaRPr lang="es-E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2 Marcador de contenido"/>
              <p:cNvSpPr txBox="1">
                <a:spLocks/>
              </p:cNvSpPr>
              <p:nvPr/>
            </p:nvSpPr>
            <p:spPr>
              <a:xfrm>
                <a:off x="971600" y="4221088"/>
                <a:ext cx="6696744" cy="11521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3000" b="1" i="1" smtClean="0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MX" sz="3000" b="1" i="1" smtClean="0">
                                  <a:latin typeface="Cambria Math"/>
                                  <a:cs typeface="Arial" pitchFamily="34" charset="0"/>
                                </a:rPr>
                              </m:ctrlPr>
                            </m:dPr>
                            <m:e>
                              <m:r>
                                <a:rPr lang="es-ES" sz="3000" b="1" i="1" smtClean="0">
                                  <a:latin typeface="Cambria Math"/>
                                  <a:cs typeface="Arial" pitchFamily="34" charset="0"/>
                                </a:rPr>
                                <m:t>𝒂</m:t>
                              </m:r>
                              <m:r>
                                <a:rPr lang="es-ES" sz="3000" b="1" i="1" smtClean="0">
                                  <a:latin typeface="Cambria Math"/>
                                  <a:cs typeface="Arial" pitchFamily="34" charset="0"/>
                                </a:rPr>
                                <m:t>−</m:t>
                              </m:r>
                              <m:r>
                                <a:rPr lang="es-ES" sz="3000" b="1" i="1" smtClean="0">
                                  <a:latin typeface="Cambria Math"/>
                                  <a:cs typeface="Arial" pitchFamily="34" charset="0"/>
                                </a:rPr>
                                <m:t>𝒃</m:t>
                              </m:r>
                            </m:e>
                          </m:d>
                        </m:e>
                        <m:sup>
                          <m:r>
                            <a:rPr lang="es-ES" sz="3000" b="1" i="1" smtClean="0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d>
                        <m:d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  <m:r>
                            <a:rPr lang="es-ES" sz="3000" b="1" i="1" smtClean="0"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  <m:r>
                            <a:rPr lang="es-ES" sz="3000" b="1" i="1" smtClean="0"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es-MX" sz="30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𝒂𝒃</m:t>
                      </m:r>
                      <m:r>
                        <a:rPr lang="es-ES" sz="3000" b="1" i="0" smtClean="0"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s-ES" sz="3000" b="1" i="1" smtClean="0">
                          <a:latin typeface="Cambria Math"/>
                          <a:cs typeface="Arial" pitchFamily="34" charset="0"/>
                        </a:rPr>
                        <m:t>𝒂𝒃</m:t>
                      </m:r>
                      <m:r>
                        <a:rPr lang="es-ES" sz="3000" b="1" i="1" smtClean="0"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s-ES" sz="3000" b="1" i="1" smtClean="0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 smtClean="0"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s-ES" sz="3000" b="1" i="1" smtClean="0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es-MX" sz="3000" b="1" i="1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  <m:r>
                        <a:rPr lang="es-ES" sz="3000" b="1" i="1" smtClean="0"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𝟐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𝒂𝒃</m:t>
                      </m:r>
                      <m:r>
                        <a:rPr lang="es-ES" sz="3000" b="1" i="1">
                          <a:latin typeface="Cambria Math"/>
                          <a:cs typeface="Arial" pitchFamily="34" charset="0"/>
                        </a:rPr>
                        <m:t>+</m:t>
                      </m:r>
                      <m:sSup>
                        <m:sSupPr>
                          <m:ctrlP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s-ES" sz="3000" b="1" i="1"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MX" sz="34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s-MX" sz="3400" b="1" u="sng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s-MX" sz="34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s-MX" sz="3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2 Marcador de contenid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21088"/>
                <a:ext cx="6696744" cy="11521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786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23528" y="969690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La regla dice que para ser un trinomio cuadrado perfecto, es necesario que en el polinomio el primer y tercer t</a:t>
            </a:r>
            <a:r>
              <a:rPr lang="es-MX" sz="3200" dirty="0"/>
              <a:t>é</a:t>
            </a:r>
            <a:r>
              <a:rPr lang="es-MX" sz="3200" dirty="0" smtClean="0"/>
              <a:t>rmino sean positivos y cuadrados perfectos (es decir que tengan raíz cuadrada exacta), mientras que el segundo t</a:t>
            </a:r>
            <a:r>
              <a:rPr lang="es-MX" sz="3200" dirty="0"/>
              <a:t>é</a:t>
            </a:r>
            <a:r>
              <a:rPr lang="es-MX" sz="3200" dirty="0" smtClean="0"/>
              <a:t>rmino sea el resultado del doble producto de las raíces cuadradas de los extremos.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70523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88043" y="260648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Ejemplo 1.</a:t>
            </a:r>
          </a:p>
        </p:txBody>
      </p:sp>
      <p:grpSp>
        <p:nvGrpSpPr>
          <p:cNvPr id="19" name="18 Grupo"/>
          <p:cNvGrpSpPr/>
          <p:nvPr/>
        </p:nvGrpSpPr>
        <p:grpSpPr>
          <a:xfrm>
            <a:off x="611560" y="764704"/>
            <a:ext cx="7719886" cy="2778587"/>
            <a:chOff x="132232" y="1015627"/>
            <a:chExt cx="8487246" cy="30662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1 CuadroTexto"/>
                <p:cNvSpPr txBox="1"/>
                <p:nvPr/>
              </p:nvSpPr>
              <p:spPr>
                <a:xfrm>
                  <a:off x="2414767" y="1015627"/>
                  <a:ext cx="3725956" cy="5329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𝟐𝟓</m:t>
                            </m:r>
                            <m:r>
                              <a:rPr lang="en-US" sz="2800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/>
                              </a:rPr>
                              <m:t>𝟒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</a:rPr>
                          <m:t>𝟑𝟎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𝟗</m:t>
                            </m:r>
                            <m:r>
                              <a:rPr lang="en-US" sz="2800" b="1" i="1" smtClean="0"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/>
                              </a:rPr>
                              <m:t>𝟔</m:t>
                            </m:r>
                          </m:sup>
                        </m:sSup>
                      </m:oMath>
                    </m:oMathPara>
                  </a14:m>
                  <a:endParaRPr lang="es-MX" b="1" dirty="0"/>
                </a:p>
              </p:txBody>
            </p:sp>
          </mc:Choice>
          <mc:Fallback xmlns="">
            <p:sp>
              <p:nvSpPr>
                <p:cNvPr id="2" name="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4767" y="1015627"/>
                  <a:ext cx="3725956" cy="532966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2878"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7 Conector recto de flecha"/>
            <p:cNvCxnSpPr/>
            <p:nvPr/>
          </p:nvCxnSpPr>
          <p:spPr>
            <a:xfrm flipH="1">
              <a:off x="1726180" y="1507031"/>
              <a:ext cx="829596" cy="91385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9 CuadroTexto"/>
                <p:cNvSpPr txBox="1"/>
                <p:nvPr/>
              </p:nvSpPr>
              <p:spPr>
                <a:xfrm>
                  <a:off x="132232" y="2397358"/>
                  <a:ext cx="2603790" cy="67332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30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30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r>
                              <a:rPr lang="en-US" sz="3000" b="1" i="1" smtClean="0">
                                <a:latin typeface="Cambria Math"/>
                              </a:rPr>
                              <m:t>𝟐𝟓</m:t>
                            </m:r>
                            <m:sSup>
                              <m:sSupPr>
                                <m:ctrlPr>
                                  <a:rPr lang="en-US" sz="30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000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3000" b="1" i="1" smtClean="0">
                                    <a:latin typeface="Cambria Math"/>
                                  </a:rPr>
                                  <m:t>𝟒</m:t>
                                </m:r>
                              </m:sup>
                            </m:sSup>
                          </m:e>
                        </m:rad>
                        <m:r>
                          <a:rPr lang="es-MX" sz="30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3000" b="1" i="0" dirty="0" smtClean="0">
                            <a:latin typeface="Cambria Math"/>
                            <a:ea typeface="Cambria Math"/>
                          </a:rPr>
                          <m:t>𝟓</m:t>
                        </m:r>
                        <m:sSup>
                          <m:sSupPr>
                            <m:ctrlP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s-MX" sz="3000" b="1" dirty="0"/>
                </a:p>
              </p:txBody>
            </p:sp>
          </mc:Choice>
          <mc:Fallback xmlns="">
            <p:sp>
              <p:nvSpPr>
                <p:cNvPr id="10" name="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232" y="2397358"/>
                  <a:ext cx="2603790" cy="67332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10 Conector recto de flecha"/>
            <p:cNvCxnSpPr/>
            <p:nvPr/>
          </p:nvCxnSpPr>
          <p:spPr>
            <a:xfrm>
              <a:off x="6032281" y="1557525"/>
              <a:ext cx="1071736" cy="7379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12 CuadroTexto"/>
                <p:cNvSpPr txBox="1"/>
                <p:nvPr/>
              </p:nvSpPr>
              <p:spPr>
                <a:xfrm>
                  <a:off x="6140723" y="2429888"/>
                  <a:ext cx="2478755" cy="65396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30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30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r>
                              <a:rPr lang="en-US" sz="3000" b="1" i="1" smtClean="0">
                                <a:latin typeface="Cambria Math"/>
                              </a:rPr>
                              <m:t>𝟗</m:t>
                            </m:r>
                            <m:sSup>
                              <m:sSupPr>
                                <m:ctrlPr>
                                  <a:rPr lang="en-US" sz="30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000" b="1" i="1" smtClean="0">
                                    <a:latin typeface="Cambria Math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sz="3000" b="1" i="1" smtClean="0">
                                    <a:latin typeface="Cambria Math"/>
                                  </a:rPr>
                                  <m:t>𝟔</m:t>
                                </m:r>
                              </m:sup>
                            </m:sSup>
                          </m:e>
                        </m:rad>
                        <m:r>
                          <a:rPr lang="es-MX" sz="30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3000" b="1" i="1" dirty="0" smtClean="0">
                            <a:latin typeface="Cambria Math"/>
                            <a:ea typeface="Cambria Math"/>
                          </a:rPr>
                          <m:t>𝟑</m:t>
                        </m:r>
                        <m:sSup>
                          <m:sSupPr>
                            <m:ctrlP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s-MX" sz="3000" b="1" dirty="0"/>
                </a:p>
              </p:txBody>
            </p:sp>
          </mc:Choice>
          <mc:Fallback xmlns="">
            <p:sp>
              <p:nvSpPr>
                <p:cNvPr id="13" name="1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0723" y="2429888"/>
                  <a:ext cx="2478755" cy="65396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13 Conector recto de flecha"/>
            <p:cNvCxnSpPr/>
            <p:nvPr/>
          </p:nvCxnSpPr>
          <p:spPr>
            <a:xfrm>
              <a:off x="4465492" y="1516031"/>
              <a:ext cx="0" cy="19129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16 CuadroTexto"/>
                <p:cNvSpPr txBox="1"/>
                <p:nvPr/>
              </p:nvSpPr>
              <p:spPr>
                <a:xfrm>
                  <a:off x="2362833" y="3459027"/>
                  <a:ext cx="4623327" cy="6228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MX" sz="30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3000" b="1" i="1" dirty="0" smtClean="0">
                            <a:latin typeface="Cambria Math"/>
                            <a:ea typeface="Cambria Math"/>
                          </a:rPr>
                          <m:t>)(</m:t>
                        </m:r>
                        <m:sSup>
                          <m:sSupPr>
                            <m:ctrlPr>
                              <a:rPr lang="es-MX" sz="30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sup>
                        </m:sSup>
                        <m:r>
                          <a:rPr lang="en-US" sz="3000" b="1" i="1" dirty="0" smtClean="0"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es-MX" sz="30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3000" b="1" i="0" dirty="0" smtClean="0">
                            <a:latin typeface="Cambria Math"/>
                            <a:ea typeface="Cambria Math"/>
                          </a:rPr>
                          <m:t>𝟑𝟎</m:t>
                        </m:r>
                        <m:sSup>
                          <m:sSupPr>
                            <m:ctrlP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n-US" sz="3000" b="1" i="1" dirty="0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s-MX" sz="3000" b="1" dirty="0"/>
                </a:p>
              </p:txBody>
            </p:sp>
          </mc:Choice>
          <mc:Fallback xmlns="">
            <p:sp>
              <p:nvSpPr>
                <p:cNvPr id="17" name="1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2833" y="3459027"/>
                  <a:ext cx="4623327" cy="62289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CuadroTexto"/>
              <p:cNvSpPr txBox="1"/>
              <p:nvPr/>
            </p:nvSpPr>
            <p:spPr>
              <a:xfrm>
                <a:off x="3456626" y="4941168"/>
                <a:ext cx="2343719" cy="5644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3000" b="1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  <m: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000" b="1" i="1" dirty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  <m: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000" b="1" i="1" dirty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3000" b="1" i="1" dirty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MX" sz="3000" b="1" dirty="0"/>
              </a:p>
            </p:txBody>
          </p:sp>
        </mc:Choice>
        <mc:Fallback xmlns=""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626" y="4941168"/>
                <a:ext cx="2343719" cy="56445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20 Rectángulo"/>
          <p:cNvSpPr/>
          <p:nvPr/>
        </p:nvSpPr>
        <p:spPr>
          <a:xfrm>
            <a:off x="370592" y="3935958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De tal manera que se cumple la regla y se puede expresar como: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4494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88043" y="260648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Ejemplo 2.</a:t>
            </a:r>
          </a:p>
        </p:txBody>
      </p:sp>
      <p:grpSp>
        <p:nvGrpSpPr>
          <p:cNvPr id="19" name="18 Grupo"/>
          <p:cNvGrpSpPr/>
          <p:nvPr/>
        </p:nvGrpSpPr>
        <p:grpSpPr>
          <a:xfrm>
            <a:off x="611560" y="649855"/>
            <a:ext cx="7865193" cy="2792822"/>
            <a:chOff x="132232" y="1015627"/>
            <a:chExt cx="8646997" cy="30820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1 CuadroTexto"/>
                <p:cNvSpPr txBox="1"/>
                <p:nvPr/>
              </p:nvSpPr>
              <p:spPr>
                <a:xfrm>
                  <a:off x="2414765" y="1015627"/>
                  <a:ext cx="5091266" cy="588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es-MX" sz="2800" b="1" i="1" smtClean="0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𝟏𝟔</m:t>
                            </m:r>
                          </m:sup>
                        </m:sSup>
                        <m:sSup>
                          <m:sSup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𝟕𝟐</m:t>
                            </m:r>
                            <m: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sup>
                        </m:sSup>
                        <m:sSup>
                          <m:sSupPr>
                            <m:ctrlP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𝒚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  <m:t>𝒛</m:t>
                            </m:r>
                          </m:e>
                          <m:sup>
                            <m: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𝟖𝟏</m:t>
                            </m:r>
                            <m:r>
                              <a:rPr lang="es-MX" sz="28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𝟖</m:t>
                            </m:r>
                          </m:sup>
                        </m:sSup>
                      </m:oMath>
                    </m:oMathPara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2" name="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4765" y="1015627"/>
                  <a:ext cx="5091266" cy="58815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7 Conector recto de flecha"/>
            <p:cNvCxnSpPr/>
            <p:nvPr/>
          </p:nvCxnSpPr>
          <p:spPr>
            <a:xfrm flipH="1">
              <a:off x="1726180" y="1507031"/>
              <a:ext cx="829596" cy="91385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9 CuadroTexto"/>
                <p:cNvSpPr txBox="1"/>
                <p:nvPr/>
              </p:nvSpPr>
              <p:spPr>
                <a:xfrm>
                  <a:off x="132232" y="2397358"/>
                  <a:ext cx="3317502" cy="6802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sSup>
                                  <m:sSupPr>
                                    <m:ctrlPr>
                                      <a:rPr lang="en-US" sz="2800" b="1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800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es-MX" sz="2800" b="1" i="1" smtClean="0">
                                        <a:latin typeface="Cambria Math"/>
                                      </a:rPr>
                                      <m:t>𝟏𝟔</m:t>
                                    </m:r>
                                  </m:sup>
                                </m:sSup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a:rPr lang="es-MX" sz="28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s-MX" sz="2800" b="1" i="1" dirty="0" smtClean="0">
                            <a:latin typeface="Cambria Math"/>
                            <a:ea typeface="Cambria Math"/>
                          </a:rPr>
                          <m:t>𝟐</m:t>
                        </m:r>
                        <m:sSup>
                          <m:sSupPr>
                            <m:ctrlP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𝟖</m:t>
                            </m:r>
                          </m:sup>
                        </m:sSup>
                        <m:r>
                          <a:rPr lang="es-MX" sz="2800" b="1" i="1" dirty="0" smtClean="0">
                            <a:latin typeface="Cambria Math"/>
                            <a:ea typeface="Cambria Math"/>
                          </a:rPr>
                          <m:t>𝒚</m:t>
                        </m:r>
                      </m:oMath>
                    </m:oMathPara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10" name="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232" y="2397358"/>
                  <a:ext cx="3317502" cy="68028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10 Conector recto de flecha"/>
            <p:cNvCxnSpPr/>
            <p:nvPr/>
          </p:nvCxnSpPr>
          <p:spPr>
            <a:xfrm>
              <a:off x="6032281" y="1557525"/>
              <a:ext cx="1071736" cy="7379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12 CuadroTexto"/>
                <p:cNvSpPr txBox="1"/>
                <p:nvPr/>
              </p:nvSpPr>
              <p:spPr>
                <a:xfrm>
                  <a:off x="6140722" y="2429888"/>
                  <a:ext cx="2638507" cy="7008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𝟖𝟏</m:t>
                            </m:r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𝒛</m:t>
                                </m:r>
                              </m:e>
                              <m:sup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𝟖</m:t>
                                </m:r>
                              </m:sup>
                            </m:sSup>
                          </m:e>
                        </m:rad>
                        <m:r>
                          <a:rPr lang="es-MX" sz="28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s-MX" sz="2800" b="1" i="1" dirty="0" smtClean="0">
                            <a:latin typeface="Cambria Math"/>
                            <a:ea typeface="Cambria Math"/>
                          </a:rPr>
                          <m:t>𝟗</m:t>
                        </m:r>
                        <m:sSup>
                          <m:sSupPr>
                            <m:ctrlPr>
                              <a:rPr lang="en-US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𝒛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sup>
                        </m:sSup>
                      </m:oMath>
                    </m:oMathPara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13" name="1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0722" y="2429888"/>
                  <a:ext cx="2638507" cy="70087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13 Conector recto de flecha"/>
            <p:cNvCxnSpPr/>
            <p:nvPr/>
          </p:nvCxnSpPr>
          <p:spPr>
            <a:xfrm>
              <a:off x="4465492" y="1516031"/>
              <a:ext cx="0" cy="19129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16 CuadroTexto"/>
                <p:cNvSpPr txBox="1"/>
                <p:nvPr/>
              </p:nvSpPr>
              <p:spPr>
                <a:xfrm>
                  <a:off x="2362833" y="3459027"/>
                  <a:ext cx="4631576" cy="63860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ea typeface="Cambria Math"/>
                    </a:rPr>
                    <a:t>2</a:t>
                  </a:r>
                  <a:r>
                    <a:rPr lang="en-US" sz="2800" b="1" i="1" dirty="0" smtClean="0">
                      <a:ea typeface="Cambria Math"/>
                    </a:rPr>
                    <a:t>(</a:t>
                  </a:r>
                  <a14:m>
                    <m:oMath xmlns:m="http://schemas.openxmlformats.org/officeDocument/2006/math">
                      <m:r>
                        <a:rPr lang="es-MX" sz="2800" b="1" i="1" dirty="0">
                          <a:latin typeface="Cambria Math"/>
                          <a:ea typeface="Cambria Math"/>
                        </a:rPr>
                        <m:t>𝟐</m:t>
                      </m:r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𝟖</m:t>
                          </m:r>
                        </m:sup>
                      </m:sSup>
                      <m:r>
                        <a:rPr lang="es-MX" sz="2800" b="1" i="1" dirty="0"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en-US" sz="2800" b="1" i="1" dirty="0" smtClean="0">
                          <a:latin typeface="Cambria Math"/>
                          <a:ea typeface="Cambria Math"/>
                        </a:rPr>
                        <m:t>)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𝟗</m:t>
                          </m:r>
                          <m:sSup>
                            <m:sSupPr>
                              <m:ctrlPr>
                                <a:rPr lang="en-US" sz="2800" b="1" i="1" dirty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MX" sz="2800" b="1" i="1" dirty="0">
                                  <a:latin typeface="Cambria Math"/>
                                  <a:ea typeface="Cambria Math"/>
                                </a:rPr>
                                <m:t>𝒛</m:t>
                              </m:r>
                            </m:e>
                            <m:sup>
                              <m:r>
                                <a:rPr lang="es-MX" sz="2800" b="1" i="1" dirty="0"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sup>
                          </m:sSup>
                        </m:e>
                      </m:d>
                      <m:r>
                        <a:rPr lang="es-MX" sz="2800" b="1" dirty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MX" sz="2800" b="1" i="0" dirty="0" smtClean="0">
                          <a:latin typeface="Cambria Math"/>
                          <a:ea typeface="Cambria Math"/>
                        </a:rPr>
                        <m:t>𝟑𝟔</m:t>
                      </m:r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𝟖</m:t>
                          </m:r>
                        </m:sup>
                      </m:sSup>
                      <m:r>
                        <a:rPr lang="es-MX" sz="2800" b="1" i="1" dirty="0">
                          <a:latin typeface="Cambria Math"/>
                          <a:ea typeface="Cambria Math"/>
                        </a:rPr>
                        <m:t>𝒚</m:t>
                      </m:r>
                      <m:sSup>
                        <m:sSupPr>
                          <m:ctrlPr>
                            <a:rPr lang="en-US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𝒛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</m:oMath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17" name="1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2833" y="3459027"/>
                  <a:ext cx="4631576" cy="63860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894" t="-4211" b="-25263"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20 Rectángulo"/>
          <p:cNvSpPr/>
          <p:nvPr/>
        </p:nvSpPr>
        <p:spPr>
          <a:xfrm>
            <a:off x="241803" y="4717593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000" dirty="0" smtClean="0"/>
              <a:t>De tal manera que no cumple la regla y por lo tanto </a:t>
            </a:r>
            <a:r>
              <a:rPr lang="es-MX" sz="3000" i="1" u="sng" dirty="0" smtClean="0"/>
              <a:t>no es un trinomio cuadrado perfecto.</a:t>
            </a:r>
            <a:endParaRPr lang="es-MX" sz="3000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2815983" y="3717032"/>
                <a:ext cx="3699859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 dirty="0" smtClean="0">
                          <a:latin typeface="Cambria Math"/>
                          <a:ea typeface="Cambria Math"/>
                        </a:rPr>
                        <m:t>𝟑𝟔</m:t>
                      </m:r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𝟖</m:t>
                          </m:r>
                        </m:sup>
                      </m:sSup>
                      <m:r>
                        <a:rPr lang="es-MX" sz="2800" b="1" i="1" dirty="0">
                          <a:latin typeface="Cambria Math"/>
                          <a:ea typeface="Cambria Math"/>
                        </a:rPr>
                        <m:t>𝒚</m:t>
                      </m:r>
                      <m:sSup>
                        <m:sSupPr>
                          <m:ctrlPr>
                            <a:rPr lang="en-US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𝒛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r>
                        <a:rPr lang="es-MX" sz="2800" b="1" i="1" dirty="0" smtClean="0">
                          <a:latin typeface="Cambria Math"/>
                          <a:ea typeface="Cambria Math"/>
                        </a:rPr>
                        <m:t>≠</m:t>
                      </m:r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𝟕𝟐</m:t>
                          </m:r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𝒚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𝒛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MX" sz="2800" b="1" i="1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983" y="3717032"/>
                <a:ext cx="3699859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Rectángulo"/>
          <p:cNvSpPr/>
          <p:nvPr/>
        </p:nvSpPr>
        <p:spPr>
          <a:xfrm>
            <a:off x="372354" y="3739098"/>
            <a:ext cx="22095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000" dirty="0" smtClean="0"/>
              <a:t>Siendo que:</a:t>
            </a:r>
            <a:endParaRPr lang="es-MX" sz="3000" i="1" u="sng" dirty="0"/>
          </a:p>
        </p:txBody>
      </p:sp>
    </p:spTree>
    <p:extLst>
      <p:ext uri="{BB962C8B-B14F-4D97-AF65-F5344CB8AC3E}">
        <p14:creationId xmlns:p14="http://schemas.microsoft.com/office/powerpoint/2010/main" val="31242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88043" y="260648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Ejemplo 3.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106041" y="836712"/>
            <a:ext cx="8884236" cy="2753451"/>
            <a:chOff x="106041" y="953728"/>
            <a:chExt cx="8884236" cy="27534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1 CuadroTexto"/>
                <p:cNvSpPr txBox="1"/>
                <p:nvPr/>
              </p:nvSpPr>
              <p:spPr>
                <a:xfrm>
                  <a:off x="2084220" y="953728"/>
                  <a:ext cx="5423984" cy="539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𝟏𝟐𝟏</m:t>
                            </m:r>
                            <m:r>
                              <a:rPr lang="es-MX" sz="2800" b="1" i="1" smtClean="0">
                                <a:latin typeface="Cambria Math"/>
                              </a:rPr>
                              <m:t>𝒗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𝟏𝟐</m:t>
                            </m:r>
                          </m:sup>
                        </m:sSup>
                        <m:r>
                          <a:rPr lang="es-MX" sz="2800" b="1" i="1" smtClean="0">
                            <a:latin typeface="Cambria Math"/>
                          </a:rPr>
                          <m:t>−</m:t>
                        </m:r>
                        <m:r>
                          <a:rPr lang="es-MX" sz="2800" b="1" i="1" dirty="0">
                            <a:latin typeface="Cambria Math"/>
                            <a:ea typeface="Cambria Math"/>
                          </a:rPr>
                          <m:t>𝟏𝟓𝟒</m:t>
                        </m:r>
                        <m:sSup>
                          <m:sSupPr>
                            <m:ctrlPr>
                              <a:rPr lang="en-US" sz="2800" b="1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  <m:t>𝒗</m:t>
                            </m:r>
                          </m:e>
                          <m:sup>
                            <m: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  <m:t>𝟔</m:t>
                            </m:r>
                          </m:sup>
                        </m:sSup>
                        <m:r>
                          <a:rPr lang="es-MX" sz="2800" b="1" i="1" dirty="0">
                            <a:latin typeface="Cambria Math"/>
                            <a:ea typeface="Cambria Math"/>
                          </a:rPr>
                          <m:t>𝒘</m:t>
                        </m:r>
                        <m:sSup>
                          <m:sSupPr>
                            <m:ctrlPr>
                              <a:rPr lang="en-US" sz="2800" b="1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s-MX" sz="2800" b="1" i="1" dirty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𝟒𝟗</m:t>
                            </m:r>
                            <m:r>
                              <a:rPr lang="es-MX" sz="2800" b="1" i="1" smtClean="0">
                                <a:latin typeface="Cambria Math"/>
                              </a:rPr>
                              <m:t>𝒘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𝟏𝟎</m:t>
                            </m:r>
                          </m:sup>
                        </m:sSup>
                      </m:oMath>
                    </m:oMathPara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2" name="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4220" y="953728"/>
                  <a:ext cx="5423984" cy="53931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7 Conector recto de flecha"/>
            <p:cNvCxnSpPr/>
            <p:nvPr/>
          </p:nvCxnSpPr>
          <p:spPr>
            <a:xfrm flipH="1">
              <a:off x="1487451" y="1399024"/>
              <a:ext cx="718977" cy="8281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9 CuadroTexto"/>
                <p:cNvSpPr txBox="1"/>
                <p:nvPr/>
              </p:nvSpPr>
              <p:spPr>
                <a:xfrm>
                  <a:off x="106041" y="2205811"/>
                  <a:ext cx="3044359" cy="635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sSup>
                              <m:sSupPr>
                                <m:ctrlPr>
                                  <a:rPr lang="es-MX" sz="2800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MX" sz="2800" b="1" i="1">
                                    <a:latin typeface="Cambria Math"/>
                                  </a:rPr>
                                  <m:t>𝟏𝟐𝟏</m:t>
                                </m:r>
                                <m:r>
                                  <a:rPr lang="es-MX" sz="2800" b="1" i="1">
                                    <a:latin typeface="Cambria Math"/>
                                  </a:rPr>
                                  <m:t>𝒗</m:t>
                                </m:r>
                              </m:e>
                              <m:sup>
                                <m:r>
                                  <a:rPr lang="es-MX" sz="2800" b="1" i="1">
                                    <a:latin typeface="Cambria Math"/>
                                  </a:rPr>
                                  <m:t>𝟏𝟐</m:t>
                                </m:r>
                              </m:sup>
                            </m:sSup>
                          </m:e>
                        </m:rad>
                        <m:r>
                          <a:rPr lang="es-MX" sz="28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s-MX" sz="2800" b="1" i="0" dirty="0" smtClean="0">
                            <a:latin typeface="Cambria Math"/>
                            <a:ea typeface="Cambria Math"/>
                          </a:rPr>
                          <m:t>𝟏𝟏</m:t>
                        </m:r>
                        <m:sSup>
                          <m:sSupPr>
                            <m:ctrlPr>
                              <a:rPr lang="en-US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𝒗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𝟔</m:t>
                            </m:r>
                          </m:sup>
                        </m:sSup>
                      </m:oMath>
                    </m:oMathPara>
                  </a14:m>
                  <a:endParaRPr lang="es-MX" sz="3000" b="1" dirty="0"/>
                </a:p>
              </p:txBody>
            </p:sp>
          </mc:Choice>
          <mc:Fallback xmlns="">
            <p:sp>
              <p:nvSpPr>
                <p:cNvPr id="10" name="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041" y="2205811"/>
                  <a:ext cx="3044359" cy="63517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10 Conector recto de flecha"/>
            <p:cNvCxnSpPr/>
            <p:nvPr/>
          </p:nvCxnSpPr>
          <p:spPr>
            <a:xfrm>
              <a:off x="6228184" y="1428175"/>
              <a:ext cx="928830" cy="6686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12 CuadroTexto"/>
                <p:cNvSpPr txBox="1"/>
                <p:nvPr/>
              </p:nvSpPr>
              <p:spPr>
                <a:xfrm>
                  <a:off x="5652120" y="2220215"/>
                  <a:ext cx="3338157" cy="635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𝟒𝟗</m:t>
                            </m:r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𝒘</m:t>
                                </m:r>
                              </m:e>
                              <m:sup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𝟏𝟎</m:t>
                                </m:r>
                              </m:sup>
                            </m:sSup>
                          </m:e>
                        </m:rad>
                        <m:r>
                          <a:rPr lang="es-MX" sz="28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s-MX" sz="2800" b="1" i="1" dirty="0" smtClean="0">
                            <a:latin typeface="Cambria Math"/>
                            <a:ea typeface="Cambria Math"/>
                          </a:rPr>
                          <m:t>𝟕</m:t>
                        </m:r>
                        <m:r>
                          <a:rPr lang="es-MX" sz="2800" b="1" i="1" dirty="0" smtClean="0">
                            <a:latin typeface="Cambria Math"/>
                            <a:ea typeface="Cambria Math"/>
                          </a:rPr>
                          <m:t>𝒘</m:t>
                        </m:r>
                        <m:sSup>
                          <m:sSup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𝟓</m:t>
                            </m:r>
                          </m:sup>
                        </m:sSup>
                      </m:oMath>
                    </m:oMathPara>
                  </a14:m>
                  <a:endParaRPr lang="es-MX" sz="3000" b="1" dirty="0"/>
                </a:p>
              </p:txBody>
            </p:sp>
          </mc:Choice>
          <mc:Fallback xmlns="">
            <p:sp>
              <p:nvSpPr>
                <p:cNvPr id="13" name="1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2120" y="2220215"/>
                  <a:ext cx="3338157" cy="63517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13 Conector recto de flecha"/>
            <p:cNvCxnSpPr/>
            <p:nvPr/>
          </p:nvCxnSpPr>
          <p:spPr>
            <a:xfrm>
              <a:off x="4283968" y="1399024"/>
              <a:ext cx="0" cy="17334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16 CuadroTexto"/>
                <p:cNvSpPr txBox="1"/>
                <p:nvPr/>
              </p:nvSpPr>
              <p:spPr>
                <a:xfrm>
                  <a:off x="1944137" y="3167864"/>
                  <a:ext cx="4932119" cy="5393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 dirty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>
                              <a:rPr lang="en-US" sz="2800" b="1" i="1" dirty="0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𝟏𝟏</m:t>
                            </m:r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𝒗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𝟔</m:t>
                            </m:r>
                          </m:sup>
                        </m:sSup>
                        <m:r>
                          <a:rPr lang="en-US" sz="2800" b="1" i="1" dirty="0" smtClean="0">
                            <a:latin typeface="Cambria Math"/>
                            <a:ea typeface="Cambria Math"/>
                          </a:rPr>
                          <m:t>)(</m:t>
                        </m:r>
                        <m:sSup>
                          <m:sSupPr>
                            <m:ctrlP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𝟕</m:t>
                            </m:r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𝒘𝒙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  <m:r>
                          <a:rPr lang="en-US" sz="2800" b="1" i="1" dirty="0" smtClean="0"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es-MX" sz="28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s-MX" sz="2800" b="1" i="1" dirty="0" smtClean="0">
                            <a:latin typeface="Cambria Math"/>
                            <a:ea typeface="Cambria Math"/>
                          </a:rPr>
                          <m:t>𝟏𝟓𝟒</m:t>
                        </m:r>
                        <m:sSup>
                          <m:sSupPr>
                            <m:ctrlPr>
                              <a:rPr lang="en-US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𝒗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𝟔</m:t>
                            </m:r>
                          </m:sup>
                        </m:sSup>
                        <m:r>
                          <a:rPr lang="es-MX" sz="2800" b="1" i="1" dirty="0" smtClean="0">
                            <a:latin typeface="Cambria Math"/>
                            <a:ea typeface="Cambria Math"/>
                          </a:rPr>
                          <m:t>𝒘</m:t>
                        </m:r>
                        <m:sSup>
                          <m:sSupPr>
                            <m:ctrlPr>
                              <a:rPr lang="en-US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sup>
                        </m:sSup>
                      </m:oMath>
                    </m:oMathPara>
                  </a14:m>
                  <a:endParaRPr lang="es-MX" sz="3000" b="1" dirty="0"/>
                </a:p>
              </p:txBody>
            </p:sp>
          </mc:Choice>
          <mc:Fallback xmlns="">
            <p:sp>
              <p:nvSpPr>
                <p:cNvPr id="17" name="1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4137" y="3167864"/>
                  <a:ext cx="4932119" cy="53931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CuadroTexto"/>
              <p:cNvSpPr txBox="1"/>
              <p:nvPr/>
            </p:nvSpPr>
            <p:spPr>
              <a:xfrm>
                <a:off x="3456626" y="5013176"/>
                <a:ext cx="3050066" cy="5712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3000" b="1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3000" b="1" i="0" dirty="0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s-MX" sz="3000" b="1" dirty="0">
                              <a:latin typeface="Cambria Math"/>
                              <a:ea typeface="Cambria Math"/>
                            </a:rPr>
                            <m:t>𝟏𝟏</m:t>
                          </m:r>
                          <m:sSup>
                            <m:sSupPr>
                              <m:ctrlPr>
                                <a:rPr lang="en-US" sz="3000" b="1" i="1" dirty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  <m:t>𝟔</m:t>
                              </m:r>
                            </m:sup>
                          </m:sSup>
                          <m:r>
                            <a:rPr lang="es-MX" sz="3000" b="1" i="1" dirty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  <m:t>𝟕</m:t>
                              </m:r>
                              <m: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  <m:t>𝒘𝒙</m:t>
                              </m:r>
                            </m:e>
                            <m:sup>
                              <m:r>
                                <a:rPr lang="es-MX" sz="3000" b="1" i="1" dirty="0"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sz="3000" b="1" i="1" dirty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3000" b="1" i="1" dirty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MX" sz="3000" b="1" dirty="0"/>
              </a:p>
            </p:txBody>
          </p:sp>
        </mc:Choice>
        <mc:Fallback xmlns=""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626" y="5013176"/>
                <a:ext cx="3050066" cy="57124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20 Rectángulo"/>
          <p:cNvSpPr/>
          <p:nvPr/>
        </p:nvSpPr>
        <p:spPr>
          <a:xfrm>
            <a:off x="370592" y="3935958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De tal manera que se cumple la regla y se puede expresar como: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2622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88043" y="260648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/>
              <a:t>Ejemplo 4.</a:t>
            </a:r>
          </a:p>
        </p:txBody>
      </p:sp>
      <p:grpSp>
        <p:nvGrpSpPr>
          <p:cNvPr id="19" name="18 Grupo"/>
          <p:cNvGrpSpPr/>
          <p:nvPr/>
        </p:nvGrpSpPr>
        <p:grpSpPr>
          <a:xfrm>
            <a:off x="611560" y="649855"/>
            <a:ext cx="7771772" cy="2745949"/>
            <a:chOff x="132232" y="1015627"/>
            <a:chExt cx="8544290" cy="30302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1 CuadroTexto"/>
                <p:cNvSpPr txBox="1"/>
                <p:nvPr/>
              </p:nvSpPr>
              <p:spPr>
                <a:xfrm>
                  <a:off x="2414766" y="1015627"/>
                  <a:ext cx="3602863" cy="5881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𝒄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𝟖</m:t>
                            </m:r>
                          </m:sup>
                        </m:sSup>
                        <m:r>
                          <a:rPr lang="es-MX" sz="2800" b="1" i="1" smtClean="0">
                            <a:latin typeface="Cambria Math"/>
                          </a:rPr>
                          <m:t>−</m:t>
                        </m:r>
                        <m:r>
                          <a:rPr lang="es-MX" sz="2800" b="1" i="1" smtClean="0">
                            <a:latin typeface="Cambria Math"/>
                          </a:rPr>
                          <m:t>𝟖</m:t>
                        </m:r>
                        <m:sSup>
                          <m:sSupPr>
                            <m:ctrlP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𝒄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b="1" i="1" dirty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𝟏𝟔</m:t>
                            </m:r>
                            <m:r>
                              <a:rPr lang="es-MX" sz="28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2" name="1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4766" y="1015627"/>
                  <a:ext cx="3602863" cy="58815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7 Conector recto de flecha"/>
            <p:cNvCxnSpPr/>
            <p:nvPr/>
          </p:nvCxnSpPr>
          <p:spPr>
            <a:xfrm flipH="1">
              <a:off x="1726180" y="1507031"/>
              <a:ext cx="829596" cy="91385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9 CuadroTexto"/>
                <p:cNvSpPr txBox="1"/>
                <p:nvPr/>
              </p:nvSpPr>
              <p:spPr>
                <a:xfrm>
                  <a:off x="132232" y="2397358"/>
                  <a:ext cx="1919472" cy="700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𝒄</m:t>
                                </m:r>
                              </m:e>
                              <m:sup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𝟖</m:t>
                                </m:r>
                              </m:sup>
                            </m:sSup>
                          </m:e>
                        </m:rad>
                        <m:r>
                          <a:rPr lang="es-MX" sz="2800" b="1" dirty="0">
                            <a:latin typeface="Cambria Math"/>
                            <a:ea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𝒄</m:t>
                            </m:r>
                          </m:e>
                          <m:sup>
                            <m:r>
                              <a:rPr lang="es-MX" sz="2800" b="1" i="1" dirty="0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sup>
                        </m:sSup>
                      </m:oMath>
                    </m:oMathPara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10" name="9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232" y="2397358"/>
                  <a:ext cx="1919472" cy="70094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10 Conector recto de flecha"/>
            <p:cNvCxnSpPr/>
            <p:nvPr/>
          </p:nvCxnSpPr>
          <p:spPr>
            <a:xfrm>
              <a:off x="6032281" y="1557525"/>
              <a:ext cx="1071736" cy="7379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12 CuadroTexto"/>
                <p:cNvSpPr txBox="1"/>
                <p:nvPr/>
              </p:nvSpPr>
              <p:spPr>
                <a:xfrm>
                  <a:off x="6140723" y="2429888"/>
                  <a:ext cx="2535799" cy="700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a:rPr lang="es-MX" sz="2800" b="1" i="1" smtClean="0">
                                <a:latin typeface="Cambria Math"/>
                              </a:rPr>
                              <m:t>𝟐</m:t>
                            </m:r>
                          </m:deg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𝟏𝟔</m:t>
                            </m:r>
                            <m:sSup>
                              <m:sSupPr>
                                <m:ctrlPr>
                                  <a:rPr lang="en-US" sz="28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s-MX" sz="28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a:rPr lang="es-MX" sz="2800" b="1" dirty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s-MX" sz="2800" b="1" i="0" dirty="0" smtClean="0">
                            <a:latin typeface="Cambria Math"/>
                            <a:ea typeface="Cambria Math"/>
                          </a:rPr>
                          <m:t>𝟒𝐝</m:t>
                        </m:r>
                      </m:oMath>
                    </m:oMathPara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13" name="12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0723" y="2429888"/>
                  <a:ext cx="2535799" cy="70094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13 Conector recto de flecha"/>
            <p:cNvCxnSpPr/>
            <p:nvPr/>
          </p:nvCxnSpPr>
          <p:spPr>
            <a:xfrm>
              <a:off x="4465492" y="1516031"/>
              <a:ext cx="0" cy="191296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16 CuadroTexto"/>
                <p:cNvSpPr txBox="1"/>
                <p:nvPr/>
              </p:nvSpPr>
              <p:spPr>
                <a:xfrm>
                  <a:off x="2362833" y="3459027"/>
                  <a:ext cx="3288813" cy="5868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ea typeface="Cambria Math"/>
                    </a:rPr>
                    <a:t>2</a:t>
                  </a:r>
                  <a:r>
                    <a:rPr lang="en-US" sz="2800" b="1" i="1" dirty="0" smtClean="0">
                      <a:ea typeface="Cambria Math"/>
                    </a:rPr>
                    <a:t>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 smtClean="0">
                              <a:latin typeface="Cambria Math"/>
                              <a:ea typeface="Cambria Math"/>
                            </a:rPr>
                            <m:t>𝒄</m:t>
                          </m:r>
                        </m:e>
                        <m:sup>
                          <m:r>
                            <a:rPr lang="es-MX" sz="2800" b="1" i="1" dirty="0" smtClean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r>
                        <a:rPr lang="en-US" sz="2800" b="1" i="1" dirty="0" smtClean="0">
                          <a:latin typeface="Cambria Math"/>
                          <a:ea typeface="Cambria Math"/>
                        </a:rPr>
                        <m:t>)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s-MX" sz="2800" b="1" i="1" dirty="0" smtClean="0"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es-MX" sz="2800" b="1" i="1" dirty="0" smtClean="0">
                              <a:latin typeface="Cambria Math"/>
                              <a:ea typeface="Cambria Math"/>
                            </a:rPr>
                            <m:t>𝒅</m:t>
                          </m:r>
                        </m:e>
                      </m:d>
                      <m:r>
                        <a:rPr lang="es-MX" sz="2800" b="1" dirty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MX" sz="2800" b="1" i="1" dirty="0" smtClean="0">
                          <a:latin typeface="Cambria Math"/>
                          <a:ea typeface="Cambria Math"/>
                        </a:rPr>
                        <m:t>𝟖</m:t>
                      </m:r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 smtClean="0">
                              <a:latin typeface="Cambria Math"/>
                              <a:ea typeface="Cambria Math"/>
                            </a:rPr>
                            <m:t>𝒄</m:t>
                          </m:r>
                        </m:e>
                        <m:sup>
                          <m:r>
                            <a:rPr lang="es-MX" sz="2800" b="1" i="1" dirty="0" smtClean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r>
                        <a:rPr lang="es-MX" sz="2800" b="1" i="1" dirty="0" smtClean="0">
                          <a:latin typeface="Cambria Math"/>
                          <a:ea typeface="Cambria Math"/>
                        </a:rPr>
                        <m:t>𝒅</m:t>
                      </m:r>
                    </m:oMath>
                  </a14:m>
                  <a:endParaRPr lang="es-MX" sz="2800" b="1" dirty="0"/>
                </a:p>
              </p:txBody>
            </p:sp>
          </mc:Choice>
          <mc:Fallback xmlns="">
            <p:sp>
              <p:nvSpPr>
                <p:cNvPr id="17" name="16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2833" y="3459027"/>
                  <a:ext cx="3288813" cy="58687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4073" t="-8046" b="-33333"/>
                  </a:stretch>
                </a:blipFill>
              </p:spPr>
              <p:txBody>
                <a:bodyPr/>
                <a:lstStyle/>
                <a:p>
                  <a:r>
                    <a:rPr lang="es-MX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20 Rectángulo"/>
          <p:cNvSpPr/>
          <p:nvPr/>
        </p:nvSpPr>
        <p:spPr>
          <a:xfrm>
            <a:off x="241803" y="4717593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000" dirty="0" smtClean="0"/>
              <a:t>De tal manera que no cumple la regla y por lo tanto </a:t>
            </a:r>
            <a:r>
              <a:rPr lang="es-MX" sz="3000" i="1" u="sng" dirty="0" smtClean="0"/>
              <a:t>no es un trinomio cuadrado perfecto.</a:t>
            </a:r>
            <a:endParaRPr lang="es-MX" sz="3000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2815983" y="3717032"/>
                <a:ext cx="3649601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 dirty="0" smtClean="0">
                          <a:latin typeface="Cambria Math"/>
                          <a:ea typeface="Cambria Math"/>
                        </a:rPr>
                        <m:t>𝟖</m:t>
                      </m:r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𝒄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r>
                        <a:rPr lang="es-MX" sz="2800" b="1" i="1" dirty="0">
                          <a:latin typeface="Cambria Math"/>
                          <a:ea typeface="Cambria Math"/>
                        </a:rPr>
                        <m:t>𝒅</m:t>
                      </m:r>
                      <m:r>
                        <a:rPr lang="es-MX" sz="2800" b="1" i="1" dirty="0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s-MX" sz="2800" b="1" i="1" dirty="0" smtClean="0">
                          <a:latin typeface="Cambria Math"/>
                          <a:ea typeface="Cambria Math"/>
                        </a:rPr>
                        <m:t>𝟖</m:t>
                      </m:r>
                      <m:sSup>
                        <m:sSupPr>
                          <m:ctrlPr>
                            <a:rPr lang="es-MX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𝒄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en-US" sz="2800" b="1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𝒅</m:t>
                          </m:r>
                        </m:e>
                        <m:sup>
                          <m:r>
                            <a:rPr lang="es-MX" sz="2800" b="1" i="1" dirty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MX" sz="2800" b="1" i="1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983" y="3717032"/>
                <a:ext cx="3649601" cy="53296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15 Rectángulo"/>
          <p:cNvSpPr/>
          <p:nvPr/>
        </p:nvSpPr>
        <p:spPr>
          <a:xfrm>
            <a:off x="372354" y="3739098"/>
            <a:ext cx="22095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000" dirty="0" smtClean="0"/>
              <a:t>Siendo que:</a:t>
            </a:r>
            <a:endParaRPr lang="es-MX" sz="3000" i="1" u="sng" dirty="0"/>
          </a:p>
        </p:txBody>
      </p:sp>
    </p:spTree>
    <p:extLst>
      <p:ext uri="{BB962C8B-B14F-4D97-AF65-F5344CB8AC3E}">
        <p14:creationId xmlns:p14="http://schemas.microsoft.com/office/powerpoint/2010/main" val="350379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798</Words>
  <Application>Microsoft Office PowerPoint</Application>
  <PresentationFormat>Presentación en pantalla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1_Tema de Office</vt:lpstr>
      <vt:lpstr>Trinomio cuadrado perfecto</vt:lpstr>
      <vt:lpstr>Trinomio cuadrado perfecto</vt:lpstr>
      <vt:lpstr>Definición de trinomio cuadrado perfecto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93</cp:revision>
  <dcterms:created xsi:type="dcterms:W3CDTF">2012-12-04T21:22:09Z</dcterms:created>
  <dcterms:modified xsi:type="dcterms:W3CDTF">2016-10-10T23:30:50Z</dcterms:modified>
</cp:coreProperties>
</file>